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04" r:id="rId3"/>
    <p:sldId id="319" r:id="rId4"/>
    <p:sldId id="308" r:id="rId5"/>
    <p:sldId id="310" r:id="rId6"/>
    <p:sldId id="309" r:id="rId7"/>
    <p:sldId id="311" r:id="rId8"/>
    <p:sldId id="312" r:id="rId9"/>
    <p:sldId id="313" r:id="rId10"/>
    <p:sldId id="314" r:id="rId11"/>
    <p:sldId id="315" r:id="rId12"/>
    <p:sldId id="316" r:id="rId13"/>
    <p:sldId id="321" r:id="rId14"/>
    <p:sldId id="320" r:id="rId15"/>
    <p:sldId id="322" r:id="rId16"/>
    <p:sldId id="334" r:id="rId17"/>
    <p:sldId id="317" r:id="rId18"/>
    <p:sldId id="332" r:id="rId19"/>
    <p:sldId id="333" r:id="rId20"/>
    <p:sldId id="331" r:id="rId21"/>
    <p:sldId id="323" r:id="rId22"/>
    <p:sldId id="329" r:id="rId23"/>
    <p:sldId id="330" r:id="rId24"/>
    <p:sldId id="328" r:id="rId25"/>
    <p:sldId id="335" r:id="rId26"/>
    <p:sldId id="336" r:id="rId27"/>
    <p:sldId id="327" r:id="rId28"/>
    <p:sldId id="326" r:id="rId29"/>
    <p:sldId id="325" r:id="rId30"/>
    <p:sldId id="324" r:id="rId31"/>
    <p:sldId id="337" r:id="rId32"/>
    <p:sldId id="342" r:id="rId33"/>
    <p:sldId id="341" r:id="rId34"/>
    <p:sldId id="340" r:id="rId35"/>
    <p:sldId id="339" r:id="rId36"/>
    <p:sldId id="338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274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366" y="8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4F2B6-C1F8-49DC-9EBC-954E0C2A33A1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E24FA-AFA4-4004-9A21-313382A3B0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FF63F-C5A7-4FFB-877D-B0AD97909C2A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A1ADC-2B7E-455B-8DFD-DB7E2E53E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41877-0E07-4435-897E-102516229860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FDA89-5A5B-4B12-9132-6B51977EF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7BCC-27B8-450E-8A3A-EFBA2C8AEE43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14E04-7C44-40A7-A569-1E60AA22B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37B1-EE11-4947-88D4-9181416C737D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88F3-C1A5-49FC-A852-5E1B60F0C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A4365-811C-4A4C-82E6-6D975AD50901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75A9-287E-4517-B0A5-51F99A934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D8C69-7873-4CED-B302-3AE954EDA2E2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C211-6851-4FE2-A19A-1347C7146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02AD-CAF8-4074-86CB-67ECCBA67CA0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6008E-3744-49A6-AEBE-D9D579F54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A290D-082D-44B7-B526-FB9B49B5115B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A2BC9-E8F2-4A6A-B7C9-4710B2B7B1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30DB9-F582-4639-B24D-E3F72F879BA0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5522-C46D-43C9-A162-6034CE682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7C22A-9373-44CD-873D-3C89EE1A4402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5842B-4422-4FAA-978B-2FD213918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A101D6-6B2E-46C3-972E-A4CE0403B62F}" type="datetimeFigureOut">
              <a:rPr lang="ru-RU"/>
              <a:pPr>
                <a:defRPr/>
              </a:pPr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914660-6B76-4B00-B1DF-833F41E16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1331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d:\Users\Admin\Desktop\English_5_6_7_8_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404813"/>
            <a:ext cx="4305300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7504" y="188640"/>
            <a:ext cx="5544616" cy="603242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Реалізація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компетентнісного</a:t>
            </a:r>
            <a:r>
              <a:rPr lang="uk-UA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потенціалу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в авторській серії підручників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з англійської мови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для 5 – 9 класів ЗНЗ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автора Оксани </a:t>
            </a:r>
            <a:r>
              <a:rPr lang="uk-UA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Карпюк</a:t>
            </a:r>
            <a:endParaRPr lang="uk-UA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253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G:\Seminar_2017\03\03_9_089_0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506413"/>
            <a:ext cx="8715375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G:\Seminar_2017\03\03_9_2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13" y="0"/>
            <a:ext cx="5145087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79712" y="44624"/>
            <a:ext cx="624206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логічно </a:t>
            </a:r>
            <a:r>
              <a:rPr lang="uk-UA" sz="2000" b="1" dirty="0" err="1" smtClean="0"/>
              <a:t>обгрунтовувати</a:t>
            </a:r>
            <a:r>
              <a:rPr lang="uk-UA" sz="2000" b="1" dirty="0" smtClean="0"/>
              <a:t> висловлену думку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355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використовувати  математичні методи (графіки, схеми) для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/>
              <a:t>     виконання комунікативних завдань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23559" name="Picture 3" descr="G:\Seminar_2017\03\03_co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7550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457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G:\Seminar_2017\04\04_9_148_1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1050"/>
            <a:ext cx="8964613" cy="658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-9449"/>
            <a:ext cx="8532949" cy="55399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 4) </a:t>
            </a:r>
            <a:r>
              <a:rPr lang="ru-RU" sz="2000" b="1" dirty="0" err="1"/>
              <a:t>основні</a:t>
            </a:r>
            <a:r>
              <a:rPr lang="ru-RU" sz="2000" b="1" dirty="0"/>
              <a:t> </a:t>
            </a:r>
            <a:r>
              <a:rPr lang="ru-RU" sz="2000" b="1" dirty="0" err="1"/>
              <a:t>компетентності</a:t>
            </a:r>
            <a:r>
              <a:rPr lang="ru-RU" sz="2000" b="1" dirty="0"/>
              <a:t> у </a:t>
            </a:r>
            <a:r>
              <a:rPr lang="ru-RU" sz="2000" b="1" dirty="0" err="1"/>
              <a:t>природничих</a:t>
            </a:r>
            <a:r>
              <a:rPr lang="ru-RU" sz="2000" b="1" dirty="0"/>
              <a:t> науках і </a:t>
            </a:r>
            <a:r>
              <a:rPr lang="ru-RU" sz="2000" b="1" dirty="0" err="1"/>
              <a:t>технологіях</a:t>
            </a:r>
            <a:endParaRPr lang="ru-RU" sz="2000" b="1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9512" y="547132"/>
            <a:ext cx="8957861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описувати природні явища, аналізувати  екологію та оцінювати її роль у життєдіяльності людини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5603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G:\Seminar_2017\04\04_9_122_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98425"/>
            <a:ext cx="9037637" cy="664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652120" y="85467"/>
            <a:ext cx="349188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описувати  технології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662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G:\Seminar_2017\04\04_9_134_1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31750"/>
            <a:ext cx="9450388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00336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оцінювати роль технологій у житті людини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26632" name="Picture 3" descr="G:\Seminar_2017\04\04_9_1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349500"/>
            <a:ext cx="311943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765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547132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вивчати ІМ з використанням спеціальних програмних засобів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-9449"/>
            <a:ext cx="8532949" cy="5062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5) </a:t>
            </a:r>
            <a:r>
              <a:rPr lang="ru-RU" sz="2000" b="1" dirty="0" err="1"/>
              <a:t>інформаційно-цифрова</a:t>
            </a:r>
            <a:r>
              <a:rPr lang="ru-RU" sz="2000" b="1" dirty="0"/>
              <a:t> </a:t>
            </a:r>
            <a:r>
              <a:rPr lang="ru-RU" sz="2000" b="1" dirty="0" err="1"/>
              <a:t>компетентність</a:t>
            </a:r>
            <a:endParaRPr lang="ru-RU" sz="2000" b="1" dirty="0"/>
          </a:p>
        </p:txBody>
      </p:sp>
      <p:pic>
        <p:nvPicPr>
          <p:cNvPr id="27658" name="Picture 4" descr="https://www.libra-terra.com.ua/userfiles/image/pages/obklad_program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998538"/>
            <a:ext cx="55372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6" descr="https://www.libra-terra.com.ua/userfiles/image/pages/obklad_program_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5213" y="3790950"/>
            <a:ext cx="5538787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2" descr="https://www.libra-terra.com.ua/userfiles/image/pages/practice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19300"/>
            <a:ext cx="44291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867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G:\Seminar_2017\05\05_5_078_0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384175"/>
            <a:ext cx="88868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822" y="-27384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спілкуватися з використанням інформаційно-комунікаційних технологій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969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G:\Seminar_2017\05\05_9_006_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36513"/>
            <a:ext cx="91217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59102" y="7450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створювати інформаційні об</a:t>
            </a:r>
            <a:r>
              <a:rPr lang="en-US" sz="2000" b="1" dirty="0" smtClean="0"/>
              <a:t>’</a:t>
            </a:r>
            <a:r>
              <a:rPr lang="uk-UA" sz="2000" b="1" dirty="0" err="1" smtClean="0"/>
              <a:t>єкти</a:t>
            </a:r>
            <a:r>
              <a:rPr lang="uk-UA" sz="2000" b="1" dirty="0" smtClean="0"/>
              <a:t> іноземними мовами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0723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G:\Seminar_2017\05\05_9_co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92150"/>
            <a:ext cx="913923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8450" y="101822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створювати інформаційні об</a:t>
            </a:r>
            <a:r>
              <a:rPr lang="en-US" sz="2000" b="1" dirty="0" smtClean="0"/>
              <a:t>’</a:t>
            </a:r>
            <a:r>
              <a:rPr lang="uk-UA" sz="2000" b="1" dirty="0" err="1" smtClean="0"/>
              <a:t>єкти</a:t>
            </a:r>
            <a:r>
              <a:rPr lang="uk-UA" sz="2000" b="1" dirty="0" smtClean="0"/>
              <a:t> іноземними мовами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174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 descr="G:\Seminar_2017\05\05_9_2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450" y="0"/>
            <a:ext cx="6286500" cy="908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-642" y="0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застосовувати ІКТ для пошуку, обробки, аналізу та підготовки інформації відповідно до поставлених завдань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433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23863" y="260350"/>
            <a:ext cx="831215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cap="all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ЗМІСТ НАВЧАННЯ </a:t>
            </a:r>
            <a:r>
              <a:rPr lang="uk-UA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створюється на засадах оволодіння мовою у </a:t>
            </a:r>
            <a:r>
              <a:rPr lang="uk-UA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контексті міжкультурної парадигми</a:t>
            </a:r>
            <a:r>
              <a:rPr lang="uk-UA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що зумовлює </a:t>
            </a:r>
            <a:r>
              <a:rPr lang="uk-UA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формування учнівської готовності до міжкультурної комунікації </a:t>
            </a:r>
            <a:r>
              <a:rPr lang="uk-UA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 межах сфер, тем і ситуацій, визначених програмою, що відповідає концепції, на основі якої була створена серія навчальних видань для основної школи.</a:t>
            </a:r>
            <a:endParaRPr lang="en-US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ru-RU" sz="2000" dirty="0">
              <a:latin typeface="+mn-lt"/>
            </a:endParaRPr>
          </a:p>
        </p:txBody>
      </p:sp>
      <p:pic>
        <p:nvPicPr>
          <p:cNvPr id="14341" name="Picture 6" descr="8_kl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014663"/>
            <a:ext cx="5435600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552" y="3429000"/>
            <a:ext cx="2160239" cy="276998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Авторська серія навчальних видань створена на основі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концепції формування учнівської здатності до міжкультурного спілкування</a:t>
            </a:r>
            <a:endParaRPr lang="ru-RU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277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547132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визначати </a:t>
            </a:r>
            <a:r>
              <a:rPr lang="uk-UA" sz="2000" b="1" dirty="0" err="1" smtClean="0"/>
              <a:t>комунікативня</a:t>
            </a:r>
            <a:r>
              <a:rPr lang="uk-UA" sz="2000" b="1" dirty="0" smtClean="0"/>
              <a:t> потреби та цілі під час вивчення іноземної мови 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-9449"/>
            <a:ext cx="8532949" cy="55399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6) </a:t>
            </a:r>
            <a:r>
              <a:rPr lang="ru-RU" sz="2000" b="1" dirty="0" err="1"/>
              <a:t>уміння</a:t>
            </a:r>
            <a:r>
              <a:rPr lang="ru-RU" sz="2000" b="1" dirty="0"/>
              <a:t> </a:t>
            </a:r>
            <a:r>
              <a:rPr lang="ru-RU" sz="2000" b="1" dirty="0" err="1"/>
              <a:t>вчитися</a:t>
            </a:r>
            <a:r>
              <a:rPr lang="ru-RU" sz="2000" b="1" dirty="0"/>
              <a:t> </a:t>
            </a:r>
            <a:r>
              <a:rPr lang="ru-RU" sz="2000" b="1" dirty="0" err="1"/>
              <a:t>упродовж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endParaRPr lang="ru-RU" sz="2000" b="1" dirty="0"/>
          </a:p>
        </p:txBody>
      </p:sp>
      <p:pic>
        <p:nvPicPr>
          <p:cNvPr id="32778" name="Picture 2" descr="G:\Seminar_2017\06\06_5_collag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1628775"/>
            <a:ext cx="9056688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379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G:\Seminar_2017\06\06_9_058_0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50"/>
            <a:ext cx="914400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0" y="14869"/>
            <a:ext cx="4572000" cy="107721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визначати комунікативні потреби та цілі під час вивчення іноземної мови 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481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4869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використовувати ефективні навчальні стратегії для вивчення мови відповідно до власного стилю навчання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34823" name="Picture 2" descr="G:\Seminar_2017\06\06_collage_7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" y="784225"/>
            <a:ext cx="9036050" cy="631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5843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G:\Seminar_2017\06\06_6_082_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675"/>
            <a:ext cx="9180513" cy="653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4869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використовувати ефективні навчальні стратегії для вивчення мови відповідно до власного стилю навчання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686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" descr="G:\Seminar_2017\06\06_6_088_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9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59832" y="100336"/>
            <a:ext cx="565212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самостійно працювати з підручником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789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59832" y="100336"/>
            <a:ext cx="565212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самостійно працювати з підручником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37895" name="Picture 2" descr="G:\Seminar_2017\06\06_9_co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8" y="836613"/>
            <a:ext cx="921861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891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 descr="G:\Seminar_2017\06\06_collage_Appendix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938" y="461963"/>
            <a:ext cx="8366125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59832" y="100336"/>
            <a:ext cx="565212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самостійно працювати з підручником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3993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03848" y="147022"/>
            <a:ext cx="5724128" cy="400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uk-UA" sz="2000" b="1" dirty="0" smtClean="0"/>
              <a:t>оцінювати власні навчальні досягнення 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39943" name="Picture 2" descr="G:\Seminar_2017\06\06_7_co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73238"/>
            <a:ext cx="9144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0963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2" descr="G:\Seminar_2017\06\06_6_0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75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03848" y="147022"/>
            <a:ext cx="5724128" cy="400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uk-UA" sz="2000" b="1" dirty="0" smtClean="0"/>
              <a:t>оцінювати власні навчальні досягнення 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198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G:\Seminar_2017\07\07_6_156_2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374650"/>
            <a:ext cx="9070975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-9449"/>
            <a:ext cx="8532949" cy="5062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7)  </a:t>
            </a:r>
            <a:r>
              <a:rPr lang="ru-RU" sz="2000" b="1" dirty="0" err="1"/>
              <a:t>ініціативність</a:t>
            </a:r>
            <a:r>
              <a:rPr lang="ru-RU" sz="2000" b="1" dirty="0"/>
              <a:t> і </a:t>
            </a:r>
            <a:r>
              <a:rPr lang="ru-RU" sz="2000" b="1" dirty="0" err="1"/>
              <a:t>підприємливість</a:t>
            </a:r>
            <a:endParaRPr lang="ru-RU" sz="2000" b="1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547132"/>
            <a:ext cx="738031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ініціювати усну, писемну, зокрема </a:t>
            </a:r>
            <a:r>
              <a:rPr lang="uk-UA" sz="2000" b="1" dirty="0" err="1" smtClean="0"/>
              <a:t>онлайн</a:t>
            </a:r>
            <a:r>
              <a:rPr lang="uk-UA" sz="2000" b="1" dirty="0" smtClean="0"/>
              <a:t> взаємодію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09588" y="-233363"/>
            <a:ext cx="8310562" cy="374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uk-UA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cap="all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 базової загальної середньої освіти</a:t>
            </a:r>
            <a:r>
              <a:rPr lang="uk-UA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розвиток і соціалізація особистості учнів, формування у них національної самосвідомості, загальної культури, світоглядних орієнтирів, екологічного стилю мислення і поведінки, творчих здібностей, дослідницьких і </a:t>
            </a:r>
            <a:r>
              <a:rPr lang="uk-UA" alt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життєзабезпечувальних</a:t>
            </a:r>
            <a:r>
              <a:rPr lang="uk-UA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навичок, здатності до саморозвитку й самонавчання в умовах глобальних змін і викликів.</a:t>
            </a:r>
            <a:r>
              <a:rPr lang="uk-UA" altLang="ru-RU" sz="2000" dirty="0">
                <a:latin typeface="+mn-lt"/>
              </a:rPr>
              <a:t>     </a:t>
            </a:r>
            <a:endParaRPr lang="en-US" altLang="ru-RU" sz="2000" dirty="0">
              <a:latin typeface="+mn-lt"/>
            </a:endParaRPr>
          </a:p>
        </p:txBody>
      </p:sp>
      <p:pic>
        <p:nvPicPr>
          <p:cNvPr id="15363" name="Picture 8" descr="tabl1[03]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2463" y="3429000"/>
            <a:ext cx="4424362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301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292" y="116632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генерувати нові ідеї, переконувати в їх доцільності та об</a:t>
            </a:r>
            <a:r>
              <a:rPr lang="en-US" sz="2000" b="1" dirty="0" smtClean="0"/>
              <a:t>’</a:t>
            </a:r>
            <a:r>
              <a:rPr lang="uk-UA" sz="2000" b="1" dirty="0" err="1" smtClean="0"/>
              <a:t>єднувати</a:t>
            </a:r>
            <a:r>
              <a:rPr lang="uk-UA" sz="2000" b="1" dirty="0" smtClean="0"/>
              <a:t> однодумців задля втілення цих ідей у життя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43015" name="Picture 2" descr="G:\Seminar_2017\07\07_8_161_co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25" y="981075"/>
            <a:ext cx="9191625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403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85467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презентувати себе, своїх друзів і створювати тексти  усно 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44039" name="Picture 2" descr="G:\Seminar_2017\07\07_9_022_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546100"/>
            <a:ext cx="8586788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505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 descr="G:\Seminar_2017\07\07_9_025_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" y="454025"/>
            <a:ext cx="8964613" cy="63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" y="7034"/>
            <a:ext cx="8812088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презентувати себе і створювати тексти  письмово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45064" name="Picture 5" descr="G:\Seminar_2017\07\07_6_1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1951038"/>
            <a:ext cx="3379788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6083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547132"/>
            <a:ext cx="9144000" cy="400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altLang="ru-RU" sz="2000" b="1" dirty="0" smtClean="0"/>
              <a:t>демонструвати  відкритість до інновацій, креативність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46087" name="Picture 2" descr="G:\Seminar_2017\07\07_9_co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1177925"/>
            <a:ext cx="9010650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710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 descr="G:\Seminar_2017\08\08_8_076_0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-9449"/>
            <a:ext cx="8532949" cy="5062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8)  </a:t>
            </a:r>
            <a:r>
              <a:rPr lang="ru-RU" sz="2000" b="1" dirty="0" err="1"/>
              <a:t>соціальна</a:t>
            </a:r>
            <a:r>
              <a:rPr lang="ru-RU" sz="2000" b="1" dirty="0"/>
              <a:t> та </a:t>
            </a:r>
            <a:r>
              <a:rPr lang="ru-RU" sz="2000" b="1" dirty="0" err="1"/>
              <a:t>громадянська</a:t>
            </a:r>
            <a:r>
              <a:rPr lang="ru-RU" sz="2000" b="1" dirty="0"/>
              <a:t> </a:t>
            </a:r>
            <a:r>
              <a:rPr lang="ru-RU" sz="2000" b="1" dirty="0" err="1"/>
              <a:t>компетентності</a:t>
            </a:r>
            <a:endParaRPr lang="ru-RU" sz="2000" b="1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5457" y="548354"/>
            <a:ext cx="4056504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формулювати  власну думку, позицію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813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G:\Seminar_2017\08\08_6_65_coll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9415463" cy="633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5951"/>
            <a:ext cx="6228184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співпрацювати з іншими на результат, спілкуючись іноземною мовою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4915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G:\Seminar_2017\08\08_7_026_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113" y="26988"/>
            <a:ext cx="9126538" cy="703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68097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переконувати, аргументувати, досягати взаєморозуміння / компромісу, у т.ч. в ситуаціях  міжкультурного  спілкування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017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2" descr="G:\Seminar_2017\08\08_8_092_0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188913"/>
            <a:ext cx="9067800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68097"/>
            <a:ext cx="7003766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критично оцінювати інформацію з різних джерел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1203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68097"/>
            <a:ext cx="9144000" cy="400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/>
              <a:t>розвивати толерантне ставлення у спілкуванні з іншими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51207" name="Picture 2" descr="G:\Seminar_2017\08\08_8_1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196975"/>
            <a:ext cx="5818188" cy="381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222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 descr="G:\Seminar_2017\09\09_7_150_1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23813"/>
            <a:ext cx="91328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-9449"/>
            <a:ext cx="8532949" cy="5062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9)  </a:t>
            </a:r>
            <a:r>
              <a:rPr lang="ru-RU" sz="2000" b="1" dirty="0" err="1"/>
              <a:t>обізнаність</a:t>
            </a:r>
            <a:r>
              <a:rPr lang="ru-RU" sz="2000" b="1" dirty="0"/>
              <a:t> та </a:t>
            </a:r>
            <a:r>
              <a:rPr lang="ru-RU" sz="2000" b="1" dirty="0" err="1"/>
              <a:t>самовираження</a:t>
            </a:r>
            <a:r>
              <a:rPr lang="ru-RU" sz="2000" b="1" dirty="0"/>
              <a:t> у </a:t>
            </a:r>
            <a:r>
              <a:rPr lang="ru-RU" sz="2000" b="1" dirty="0" err="1"/>
              <a:t>сфері</a:t>
            </a:r>
            <a:r>
              <a:rPr lang="ru-RU" sz="2000" b="1" dirty="0"/>
              <a:t> </a:t>
            </a:r>
            <a:r>
              <a:rPr lang="ru-RU" sz="2000" b="1" dirty="0" err="1"/>
              <a:t>культури</a:t>
            </a:r>
            <a:endParaRPr lang="ru-RU" sz="2000" b="1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496843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висловлювати власні почуття, переживання і судження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638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63587" y="836712"/>
            <a:ext cx="7416825" cy="452431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err="1"/>
              <a:t>Провідним</a:t>
            </a:r>
            <a:r>
              <a:rPr lang="ru-RU" sz="3200" b="1" dirty="0"/>
              <a:t> </a:t>
            </a:r>
            <a:r>
              <a:rPr lang="ru-RU" sz="3200" b="1" dirty="0" err="1"/>
              <a:t>засобом</a:t>
            </a:r>
            <a:r>
              <a:rPr lang="ru-RU" sz="3200" b="1" dirty="0"/>
              <a:t> </a:t>
            </a:r>
            <a:r>
              <a:rPr lang="ru-RU" sz="3200" b="1" dirty="0" err="1"/>
              <a:t>реалізації</a:t>
            </a:r>
            <a:r>
              <a:rPr lang="ru-RU" sz="3200" b="1" dirty="0"/>
              <a:t> </a:t>
            </a:r>
            <a:r>
              <a:rPr lang="ru-RU" sz="3200" b="1" dirty="0" err="1"/>
              <a:t>вказаної</a:t>
            </a:r>
            <a:r>
              <a:rPr lang="ru-RU" sz="3200" b="1" dirty="0"/>
              <a:t> мети є </a:t>
            </a:r>
            <a:r>
              <a:rPr lang="ru-RU" sz="3200" b="1" cap="all" dirty="0" err="1"/>
              <a:t>компетентнісний</a:t>
            </a:r>
            <a:r>
              <a:rPr lang="ru-RU" sz="3200" b="1" cap="all" dirty="0"/>
              <a:t> </a:t>
            </a:r>
            <a:r>
              <a:rPr lang="ru-RU" sz="3200" b="1" cap="all" dirty="0" err="1"/>
              <a:t>підхід</a:t>
            </a:r>
            <a:r>
              <a:rPr lang="ru-RU" sz="3200" b="1" cap="all" dirty="0"/>
              <a:t>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до </a:t>
            </a:r>
            <a:r>
              <a:rPr lang="ru-RU" sz="3200" b="1" dirty="0" err="1"/>
              <a:t>організації</a:t>
            </a:r>
            <a:r>
              <a:rPr lang="ru-RU" sz="3200" b="1" dirty="0"/>
              <a:t> </a:t>
            </a:r>
            <a:r>
              <a:rPr lang="ru-RU" sz="3200" b="1" dirty="0" err="1"/>
              <a:t>навчання</a:t>
            </a:r>
            <a:endParaRPr lang="ru-RU" sz="3200" b="1" dirty="0"/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у </a:t>
            </a:r>
            <a:r>
              <a:rPr lang="ru-RU" sz="3200" b="1" dirty="0" err="1"/>
              <a:t>загальноосвітній</a:t>
            </a:r>
            <a:r>
              <a:rPr lang="ru-RU" sz="3200" b="1" dirty="0"/>
              <a:t> </a:t>
            </a:r>
            <a:r>
              <a:rPr lang="ru-RU" sz="3200" b="1" dirty="0" err="1"/>
              <a:t>школі</a:t>
            </a:r>
            <a:r>
              <a:rPr lang="ru-RU" sz="3200" b="1" dirty="0"/>
              <a:t> </a:t>
            </a:r>
            <a:r>
              <a:rPr lang="ru-RU" sz="3200" b="1" cap="all" dirty="0"/>
              <a:t>на </a:t>
            </a:r>
            <a:r>
              <a:rPr lang="ru-RU" sz="3200" b="1" cap="all" dirty="0" err="1"/>
              <a:t>основі</a:t>
            </a:r>
            <a:r>
              <a:rPr lang="ru-RU" sz="3200" b="1" cap="all" dirty="0"/>
              <a:t> </a:t>
            </a:r>
            <a:r>
              <a:rPr lang="ru-RU" sz="3200" b="1" cap="all" dirty="0" err="1"/>
              <a:t>ключових</a:t>
            </a:r>
            <a:r>
              <a:rPr lang="ru-RU" sz="3200" b="1" cap="all" dirty="0"/>
              <a:t> компетентностей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/>
              <a:t>як результату </a:t>
            </a:r>
            <a:r>
              <a:rPr lang="ru-RU" sz="3200" b="1" dirty="0" err="1"/>
              <a:t>навчання</a:t>
            </a:r>
            <a:r>
              <a:rPr lang="ru-RU" sz="3200" b="1" dirty="0"/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325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G:\Seminar_2017\09\09_7_140_1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-179388"/>
            <a:ext cx="9153525" cy="703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68097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порівнювати та оцінювати мистецькі твори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427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2" descr="G:\Seminar_2017\09\09_5_116_1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5725" y="44450"/>
            <a:ext cx="9121775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-31314" y="56022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порівнювати культурні традиції різних народів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529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2" descr="G:\Seminar_2017\09\09_9_188_1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3" y="396875"/>
            <a:ext cx="9020175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68097"/>
            <a:ext cx="9144000" cy="400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 smtClean="0"/>
              <a:t>поважати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багатство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розмаїття</a:t>
            </a:r>
            <a:r>
              <a:rPr lang="ru-RU" sz="2000" b="1" dirty="0" smtClean="0"/>
              <a:t> культур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6323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 descr="G:\Seminar_2017\09\09_8_142_1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326563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506" y="68097"/>
            <a:ext cx="9144000" cy="400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 smtClean="0"/>
              <a:t>усвідомлювати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цінність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культури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людини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суспільства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734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 descr="G:\Seminar_2017\10\10_5_1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00"/>
            <a:ext cx="4741863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 descr="G:\Seminar_2017\10\10_9_1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8488" y="12700"/>
            <a:ext cx="473551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27938" y="496843"/>
            <a:ext cx="4743954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розвивати екологічне мислення 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-9449"/>
            <a:ext cx="8532949" cy="5062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10)  </a:t>
            </a:r>
            <a:r>
              <a:rPr lang="ru-RU" sz="2000" b="1" dirty="0" err="1"/>
              <a:t>екологічна</a:t>
            </a:r>
            <a:r>
              <a:rPr lang="ru-RU" sz="2000" b="1" dirty="0"/>
              <a:t> </a:t>
            </a:r>
            <a:r>
              <a:rPr lang="ru-RU" sz="2000" b="1" dirty="0" err="1"/>
              <a:t>грамотність</a:t>
            </a:r>
            <a:r>
              <a:rPr lang="ru-RU" sz="2000" b="1" dirty="0"/>
              <a:t> і </a:t>
            </a:r>
            <a:r>
              <a:rPr lang="ru-RU" sz="2000" b="1" dirty="0" err="1"/>
              <a:t>здорове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endParaRPr lang="ru-RU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837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G:\Seminar_2017\10\10_9_162_1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75" y="7938"/>
            <a:ext cx="9380538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68097"/>
            <a:ext cx="9144000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розробляти, презентувати та </a:t>
            </a:r>
            <a:r>
              <a:rPr lang="uk-UA" sz="2000" b="1" dirty="0" err="1" smtClean="0"/>
              <a:t>обгрунтовувати</a:t>
            </a:r>
            <a:r>
              <a:rPr lang="uk-UA" sz="2000" b="1" dirty="0" smtClean="0"/>
              <a:t> проекти, спрямовані на збереження довкілля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5939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3" descr="G:\Seminar_2017\10\10_5_240_2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845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0"/>
            <a:ext cx="914400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uk-UA" sz="2000" b="1" dirty="0" smtClean="0"/>
              <a:t>пропагувати здоровий спосіб життя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6041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2" descr="G:\Seminar_2017\10\10_8_030_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563"/>
            <a:ext cx="9144000" cy="671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6506" y="68097"/>
            <a:ext cx="9144000" cy="400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/>
              <a:t>відповідальне ставлення до власного здоров</a:t>
            </a:r>
            <a:r>
              <a:rPr lang="en-US" sz="2000" b="1" dirty="0" smtClean="0"/>
              <a:t>’</a:t>
            </a:r>
            <a:r>
              <a:rPr lang="uk-UA" sz="2000" b="1" dirty="0" smtClean="0"/>
              <a:t>я і безпеки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60424" name="Picture 3" descr="G:\Seminar_2017\10\10_6_094_0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0175" y="765175"/>
            <a:ext cx="5219700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8" descr="front_cover_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06725"/>
            <a:ext cx="4824413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950" y="115888"/>
            <a:ext cx="2376488" cy="12017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1) </a:t>
            </a:r>
            <a:r>
              <a:rPr lang="ru-RU" b="1" dirty="0" err="1"/>
              <a:t>Спілкування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державною (і </a:t>
            </a:r>
            <a:r>
              <a:rPr lang="ru-RU" b="1" dirty="0" err="1"/>
              <a:t>рідною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у </a:t>
            </a:r>
            <a:r>
              <a:rPr lang="ru-RU" b="1" dirty="0" err="1"/>
              <a:t>разі</a:t>
            </a:r>
            <a:r>
              <a:rPr lang="ru-RU" b="1" dirty="0"/>
              <a:t> </a:t>
            </a:r>
            <a:r>
              <a:rPr lang="ru-RU" b="1" dirty="0" err="1"/>
              <a:t>відмінності</a:t>
            </a:r>
            <a:r>
              <a:rPr lang="ru-RU" b="1" dirty="0"/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мовами</a:t>
            </a:r>
            <a:r>
              <a:rPr lang="ru-RU" b="1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950" y="1700213"/>
            <a:ext cx="2376488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2) </a:t>
            </a:r>
            <a:r>
              <a:rPr lang="ru-RU" b="1" dirty="0" err="1"/>
              <a:t>Спілкування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іноземними</a:t>
            </a:r>
            <a:r>
              <a:rPr lang="ru-RU" b="1" dirty="0"/>
              <a:t> </a:t>
            </a:r>
            <a:r>
              <a:rPr lang="ru-RU" b="1" dirty="0" err="1"/>
              <a:t>мовами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950" y="2767013"/>
            <a:ext cx="2376488" cy="64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3) </a:t>
            </a:r>
            <a:r>
              <a:rPr lang="ru-RU" b="1" dirty="0" err="1"/>
              <a:t>Математична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компетентність</a:t>
            </a:r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663" y="3716338"/>
            <a:ext cx="2390775" cy="12017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4) </a:t>
            </a:r>
            <a:r>
              <a:rPr lang="ru-RU" b="1" dirty="0" err="1"/>
              <a:t>Основні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компетентності</a:t>
            </a:r>
            <a:r>
              <a:rPr lang="ru-RU" b="1" dirty="0"/>
              <a:t> 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природничих</a:t>
            </a:r>
            <a:r>
              <a:rPr lang="ru-RU" b="1" dirty="0"/>
              <a:t> науках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і </a:t>
            </a:r>
            <a:r>
              <a:rPr lang="ru-RU" b="1" dirty="0" err="1"/>
              <a:t>технологіях</a:t>
            </a:r>
            <a:r>
              <a:rPr lang="ru-RU" b="1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825" y="5229225"/>
            <a:ext cx="2303463" cy="9239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5) </a:t>
            </a:r>
            <a:r>
              <a:rPr lang="ru-RU" b="1" dirty="0" err="1"/>
              <a:t>Інформаційно</a:t>
            </a:r>
            <a:r>
              <a:rPr lang="ru-RU" b="1" dirty="0"/>
              <a:t>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цифрова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компетентність</a:t>
            </a:r>
            <a:r>
              <a:rPr lang="ru-RU" dirty="0"/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95738" y="131763"/>
            <a:ext cx="2232025" cy="646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6) </a:t>
            </a:r>
            <a:r>
              <a:rPr lang="ru-RU" b="1" dirty="0" err="1"/>
              <a:t>Уміння</a:t>
            </a:r>
            <a:r>
              <a:rPr lang="ru-RU" b="1" dirty="0"/>
              <a:t> </a:t>
            </a:r>
            <a:r>
              <a:rPr lang="ru-RU" b="1" dirty="0" err="1"/>
              <a:t>вчитися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упродовж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5738" y="1054100"/>
            <a:ext cx="2232025" cy="64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7) </a:t>
            </a:r>
            <a:r>
              <a:rPr lang="ru-RU" b="1" dirty="0" err="1"/>
              <a:t>Ініціативність</a:t>
            </a:r>
            <a:r>
              <a:rPr lang="ru-RU" b="1" dirty="0"/>
              <a:t> і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підприємливість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67175" y="1885950"/>
            <a:ext cx="2160588" cy="9223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8) </a:t>
            </a:r>
            <a:r>
              <a:rPr lang="ru-RU" b="1" dirty="0" err="1"/>
              <a:t>Соціальна</a:t>
            </a:r>
            <a:r>
              <a:rPr lang="ru-RU" b="1" dirty="0"/>
              <a:t> та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громадянська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компетентності</a:t>
            </a:r>
            <a:r>
              <a:rPr lang="ru-RU" b="1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75463" y="158750"/>
            <a:ext cx="1998662" cy="9239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9) </a:t>
            </a:r>
            <a:r>
              <a:rPr lang="ru-RU" b="1" dirty="0" err="1"/>
              <a:t>Обізнаність</a:t>
            </a:r>
            <a:r>
              <a:rPr lang="ru-RU" b="1" dirty="0"/>
              <a:t> та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самовираження</a:t>
            </a:r>
            <a:r>
              <a:rPr lang="ru-RU" b="1" dirty="0"/>
              <a:t> 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сфері</a:t>
            </a:r>
            <a:r>
              <a:rPr lang="ru-RU" b="1" dirty="0"/>
              <a:t> </a:t>
            </a:r>
            <a:r>
              <a:rPr lang="ru-RU" b="1" dirty="0" err="1"/>
              <a:t>культури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75463" y="1392238"/>
            <a:ext cx="1998662" cy="92233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10) </a:t>
            </a:r>
            <a:r>
              <a:rPr lang="ru-RU" b="1" dirty="0" err="1"/>
              <a:t>Екологічна</a:t>
            </a:r>
            <a:r>
              <a:rPr lang="ru-RU" b="1" dirty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грамотність</a:t>
            </a:r>
            <a:r>
              <a:rPr lang="ru-RU" b="1" dirty="0"/>
              <a:t> і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/>
              <a:t>здорове</a:t>
            </a:r>
            <a:r>
              <a:rPr lang="ru-RU" b="1" dirty="0"/>
              <a:t> </a:t>
            </a:r>
            <a:r>
              <a:rPr lang="ru-RU" b="1" dirty="0" err="1"/>
              <a:t>життя</a:t>
            </a:r>
            <a:r>
              <a:rPr lang="ru-RU" b="1" dirty="0"/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7411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9512" y="-9449"/>
            <a:ext cx="8532949" cy="55399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/>
              <a:t>ключова</a:t>
            </a:r>
            <a:r>
              <a:rPr lang="ru-RU" sz="2000" b="1" dirty="0"/>
              <a:t> </a:t>
            </a:r>
            <a:r>
              <a:rPr lang="ru-RU" sz="2000" b="1" dirty="0" err="1"/>
              <a:t>компетентність</a:t>
            </a:r>
            <a:r>
              <a:rPr lang="ru-RU" sz="2000" b="1" dirty="0"/>
              <a:t> :  1) </a:t>
            </a:r>
            <a:r>
              <a:rPr lang="ru-RU" sz="2000" b="1" dirty="0" err="1"/>
              <a:t>Спілкування</a:t>
            </a:r>
            <a:r>
              <a:rPr lang="ru-RU" sz="2000" b="1" dirty="0"/>
              <a:t> державною та </a:t>
            </a:r>
            <a:r>
              <a:rPr lang="ru-RU" sz="2000" b="1" dirty="0" err="1"/>
              <a:t>рідною</a:t>
            </a:r>
            <a:r>
              <a:rPr lang="ru-RU" sz="2000" b="1" dirty="0"/>
              <a:t> </a:t>
            </a:r>
            <a:r>
              <a:rPr lang="ru-RU" sz="2000" b="1" dirty="0" err="1"/>
              <a:t>мовами</a:t>
            </a:r>
            <a:endParaRPr lang="ru-RU" sz="2000" b="1" dirty="0"/>
          </a:p>
        </p:txBody>
      </p:sp>
      <p:grpSp>
        <p:nvGrpSpPr>
          <p:cNvPr id="17422" name="Group 14"/>
          <p:cNvGrpSpPr>
            <a:grpSpLocks/>
          </p:cNvGrpSpPr>
          <p:nvPr/>
        </p:nvGrpSpPr>
        <p:grpSpPr bwMode="auto">
          <a:xfrm>
            <a:off x="280988" y="549275"/>
            <a:ext cx="8886825" cy="6307138"/>
            <a:chOff x="177" y="346"/>
            <a:chExt cx="5598" cy="3973"/>
          </a:xfrm>
        </p:grpSpPr>
        <p:grpSp>
          <p:nvGrpSpPr>
            <p:cNvPr id="17418" name="Group 14"/>
            <p:cNvGrpSpPr>
              <a:grpSpLocks/>
            </p:cNvGrpSpPr>
            <p:nvPr/>
          </p:nvGrpSpPr>
          <p:grpSpPr bwMode="auto">
            <a:xfrm>
              <a:off x="177" y="466"/>
              <a:ext cx="5248" cy="3853"/>
              <a:chOff x="177" y="466"/>
              <a:chExt cx="5248" cy="3853"/>
            </a:xfrm>
          </p:grpSpPr>
          <p:pic>
            <p:nvPicPr>
              <p:cNvPr id="17419" name="Picture 3" descr="G:\Seminar_2017\01\01_5_222_223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7" y="466"/>
                <a:ext cx="5248" cy="3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0" name="Text Box 12"/>
              <p:cNvSpPr txBox="1">
                <a:spLocks noChangeArrowheads="1"/>
              </p:cNvSpPr>
              <p:nvPr/>
            </p:nvSpPr>
            <p:spPr bwMode="auto">
              <a:xfrm>
                <a:off x="4513" y="2659"/>
                <a:ext cx="181" cy="23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</p:grp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952" y="367"/>
              <a:ext cx="4808" cy="2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  <a:defRPr/>
              </a:pPr>
              <a:r>
                <a:rPr lang="ru-RU" sz="2400" b="1" dirty="0" smtClean="0"/>
                <a:t> </a:t>
              </a:r>
              <a:r>
                <a:rPr lang="ru-RU" sz="2000" b="1" dirty="0" err="1" smtClean="0"/>
                <a:t>уміння</a:t>
              </a:r>
              <a:r>
                <a:rPr lang="ru-RU" sz="2000" b="1" dirty="0" smtClean="0"/>
                <a:t> </a:t>
              </a:r>
              <a:r>
                <a:rPr lang="ru-RU" sz="2000" b="1" dirty="0" err="1" smtClean="0"/>
                <a:t>використовувати</a:t>
              </a:r>
              <a:r>
                <a:rPr lang="ru-RU" sz="2000" b="1" dirty="0" smtClean="0"/>
                <a:t> </a:t>
              </a:r>
              <a:r>
                <a:rPr lang="ru-RU" sz="2000" b="1" dirty="0" err="1" smtClean="0"/>
                <a:t>українознавчий</a:t>
              </a:r>
              <a:r>
                <a:rPr lang="ru-RU" sz="2000" b="1" dirty="0" smtClean="0"/>
                <a:t> компонент</a:t>
              </a:r>
              <a:endParaRPr lang="ru-RU" altLang="ru-RU" sz="2000" b="1" dirty="0" smtClean="0">
                <a:solidFill>
                  <a:srgbClr val="CC3300"/>
                </a:solidFill>
                <a:latin typeface="Aparajita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8435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G:\Seminar_2017\01\01_5_218_2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3" y="582613"/>
            <a:ext cx="88931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403648" y="120237"/>
            <a:ext cx="7632848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ru-RU" sz="2000" b="1" dirty="0" err="1" smtClean="0"/>
              <a:t>уміння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популяризувати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Україну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19459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 descr="G:\Seminar_2017\01\01_8_153_1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04850"/>
            <a:ext cx="8640763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504" y="164934"/>
            <a:ext cx="8512662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ru-RU" sz="2000" b="1" dirty="0" err="1" smtClean="0"/>
              <a:t>уміння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популяризувати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українську</a:t>
            </a:r>
            <a:r>
              <a:rPr lang="ru-RU" sz="2000" b="1" dirty="0" smtClean="0"/>
              <a:t> культуру, </a:t>
            </a:r>
            <a:r>
              <a:rPr lang="ru-RU" sz="2000" b="1" dirty="0" err="1" smtClean="0"/>
              <a:t>традиції</a:t>
            </a:r>
            <a:r>
              <a:rPr lang="ru-RU" sz="2000" b="1" dirty="0" smtClean="0"/>
              <a:t>, критично </a:t>
            </a:r>
            <a:r>
              <a:rPr lang="ru-RU" sz="2000" b="1" dirty="0" err="1" smtClean="0"/>
              <a:t>оцінювати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їх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0483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" descr="G:\Seminar_2017\01\01_6_176_1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38" y="549275"/>
            <a:ext cx="8682037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504" y="164934"/>
            <a:ext cx="851266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 </a:t>
            </a:r>
            <a:r>
              <a:rPr lang="ru-RU" sz="2400" b="1" dirty="0" err="1" smtClean="0"/>
              <a:t>формування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готовності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міжкультурного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діалогу</a:t>
            </a:r>
            <a:r>
              <a:rPr lang="ru-RU" sz="2000" b="1" dirty="0" smtClean="0"/>
              <a:t> 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/>
          </a:p>
        </p:txBody>
      </p:sp>
      <p:pic>
        <p:nvPicPr>
          <p:cNvPr id="21507" name="Picture 2" descr="_ba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2" y="-9449"/>
            <a:ext cx="8532949" cy="55399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/>
              <a:t>ключова</a:t>
            </a:r>
            <a:r>
              <a:rPr lang="ru-RU" sz="2000" b="1" dirty="0"/>
              <a:t> </a:t>
            </a:r>
            <a:r>
              <a:rPr lang="ru-RU" sz="2000" b="1" dirty="0" err="1"/>
              <a:t>компетентність</a:t>
            </a:r>
            <a:r>
              <a:rPr lang="ru-RU" sz="2000" b="1" dirty="0"/>
              <a:t> :  3) </a:t>
            </a:r>
            <a:r>
              <a:rPr lang="ru-RU" sz="2000" b="1" dirty="0" err="1"/>
              <a:t>Математична</a:t>
            </a:r>
            <a:endParaRPr lang="ru-RU" sz="2000" b="1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34196" y="544549"/>
            <a:ext cx="851266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dirty="0" smtClean="0"/>
              <a:t> </a:t>
            </a:r>
            <a:r>
              <a:rPr lang="ru-RU" sz="2000" b="1" dirty="0" err="1" smtClean="0"/>
              <a:t>уміння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розв</a:t>
            </a:r>
            <a:r>
              <a:rPr lang="en-US" sz="2000" b="1" dirty="0" smtClean="0"/>
              <a:t>’</a:t>
            </a:r>
            <a:r>
              <a:rPr lang="uk-UA" sz="2000" b="1" dirty="0" err="1" smtClean="0"/>
              <a:t>язувати</a:t>
            </a:r>
            <a:r>
              <a:rPr lang="uk-UA" sz="2000" b="1" dirty="0" smtClean="0"/>
              <a:t> комунікативні та навчальні проблеми</a:t>
            </a:r>
            <a:endParaRPr lang="ru-RU" altLang="ru-RU" sz="2000" b="1" dirty="0" smtClean="0">
              <a:solidFill>
                <a:srgbClr val="CC3300"/>
              </a:solidFill>
              <a:latin typeface="Aparajita" pitchFamily="34" charset="0"/>
            </a:endParaRPr>
          </a:p>
        </p:txBody>
      </p:sp>
      <p:pic>
        <p:nvPicPr>
          <p:cNvPr id="21514" name="Picture 2" descr="G:\Seminar_2017\03\03_8_1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8" y="1006475"/>
            <a:ext cx="4378325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3" descr="G:\Seminar_2017\03\03_9_2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6263" y="1006475"/>
            <a:ext cx="4892675" cy="70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518</Words>
  <Application>Microsoft Office PowerPoint</Application>
  <PresentationFormat>Экран (4:3)</PresentationFormat>
  <Paragraphs>91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Aparajita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111</cp:revision>
  <dcterms:created xsi:type="dcterms:W3CDTF">2017-02-22T10:13:04Z</dcterms:created>
  <dcterms:modified xsi:type="dcterms:W3CDTF">2017-05-25T04:41:57Z</dcterms:modified>
</cp:coreProperties>
</file>